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61" r:id="rId3"/>
    <p:sldId id="276" r:id="rId4"/>
    <p:sldId id="263" r:id="rId5"/>
    <p:sldId id="264" r:id="rId6"/>
    <p:sldId id="258" r:id="rId7"/>
    <p:sldId id="259" r:id="rId8"/>
    <p:sldId id="257" r:id="rId9"/>
    <p:sldId id="289" r:id="rId10"/>
    <p:sldId id="262" r:id="rId11"/>
    <p:sldId id="270" r:id="rId12"/>
    <p:sldId id="292" r:id="rId13"/>
    <p:sldId id="277" r:id="rId14"/>
    <p:sldId id="266" r:id="rId15"/>
    <p:sldId id="280" r:id="rId16"/>
    <p:sldId id="278" r:id="rId17"/>
    <p:sldId id="281" r:id="rId18"/>
    <p:sldId id="288" r:id="rId19"/>
    <p:sldId id="267" r:id="rId20"/>
    <p:sldId id="268" r:id="rId21"/>
    <p:sldId id="269" r:id="rId22"/>
    <p:sldId id="287" r:id="rId23"/>
    <p:sldId id="286" r:id="rId24"/>
    <p:sldId id="285" r:id="rId25"/>
    <p:sldId id="291" r:id="rId26"/>
    <p:sldId id="294" r:id="rId27"/>
    <p:sldId id="293" r:id="rId28"/>
    <p:sldId id="279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CEE83-B7E7-4BE2-9344-DC6AD24D1BE3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F0B02-A077-41CF-B6A5-F384F4AC4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4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has at least 100 different types, 13 of which are carcinogenic (High Risk)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96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Named after the Greek</a:t>
            </a:r>
            <a:r>
              <a:rPr lang="en-US" baseline="0" dirty="0" smtClean="0"/>
              <a:t> Physician/Pathologist; </a:t>
            </a:r>
            <a:r>
              <a:rPr lang="en-US" baseline="0" dirty="0" err="1" smtClean="0"/>
              <a:t>Giorgios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Papanikolaou</a:t>
            </a:r>
            <a:r>
              <a:rPr lang="en-US" baseline="0" dirty="0" smtClean="0"/>
              <a:t> who discovered the pap smears in 1928. To be continued until age of 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93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69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Defaulted due to lack of contact numbers</a:t>
            </a:r>
            <a:r>
              <a:rPr lang="en-US" baseline="0" dirty="0" smtClean="0"/>
              <a:t> given, or afraid of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93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body can also clear the</a:t>
            </a:r>
            <a:r>
              <a:rPr lang="en-US" baseline="0" dirty="0" smtClean="0"/>
              <a:t> HPV infection in about 24 months. No side effects. May experience symptoms such as fever, pain at the injection site, joint/muscle pain.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98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educated</a:t>
            </a:r>
            <a:r>
              <a:rPr lang="en-US" baseline="0" dirty="0" smtClean="0"/>
              <a:t> women need more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F0B02-A077-41CF-B6A5-F384F4AC41A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09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1B564F-7125-40D3-A44A-D9EF3F617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E57F1E-7368-48CD-BFC6-1BD50F3A696D}" type="datetimeFigureOut">
              <a:rPr lang="en-US" smtClean="0"/>
              <a:pPr/>
              <a:t>4/17/2015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Cervical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</a:t>
            </a:r>
            <a:r>
              <a:rPr lang="en-US" dirty="0" err="1" smtClean="0"/>
              <a:t>Sikivou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3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ICPD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ICPD in Cairo (1994) it was declared that Sexual Reproductive Health is a basic human right.</a:t>
            </a:r>
          </a:p>
          <a:p>
            <a:r>
              <a:rPr lang="en-US" dirty="0" smtClean="0"/>
              <a:t>Provision of proper screening and treatment services for cervical cancer is a human right.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4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Jakarta Declaration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one of the pre-requisites for health included “empowerment of women” (Jakarta, 1997)</a:t>
            </a:r>
            <a:endParaRPr lang="en-US" dirty="0"/>
          </a:p>
          <a:p>
            <a:r>
              <a:rPr lang="en-US" dirty="0" smtClean="0"/>
              <a:t>Increase investments for health development – reflect needs of women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8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Yanuca</a:t>
            </a:r>
            <a:r>
              <a:rPr lang="en-US" b="1" u="sng" dirty="0" smtClean="0"/>
              <a:t> Declaration (1995)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“People work and age with dignity”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98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Are </a:t>
            </a:r>
            <a:r>
              <a:rPr lang="en-US" sz="4800" b="1" dirty="0"/>
              <a:t>W</a:t>
            </a:r>
            <a:r>
              <a:rPr lang="en-US" sz="4800" b="1" dirty="0" smtClean="0"/>
              <a:t>e Doing?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426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Pap Smears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for all women who are sexually active/have had sex</a:t>
            </a:r>
            <a:endParaRPr lang="en-US" dirty="0"/>
          </a:p>
          <a:p>
            <a:r>
              <a:rPr lang="en-US" dirty="0" smtClean="0"/>
              <a:t>Initial pap smear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pap smear: 1 year if normal</a:t>
            </a:r>
          </a:p>
          <a:p>
            <a:r>
              <a:rPr lang="en-US" dirty="0" smtClean="0"/>
              <a:t>Consecutive pap smears every 3 years if normal</a:t>
            </a:r>
          </a:p>
        </p:txBody>
      </p:sp>
      <p:pic>
        <p:nvPicPr>
          <p:cNvPr id="4" name="Picture 2" descr="C:\Users\User\Desktop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2667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VSHC Presentation\Pics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94335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Thin Prep Test in screening.</a:t>
            </a:r>
          </a:p>
          <a:p>
            <a:r>
              <a:rPr lang="en-US" dirty="0" smtClean="0"/>
              <a:t>Sensitivity - 80%, Specificity – 63.2% (Chen et al, 2012)</a:t>
            </a:r>
          </a:p>
          <a:p>
            <a:r>
              <a:rPr lang="en-US" dirty="0" smtClean="0"/>
              <a:t>Sensitivity – 88.3%, Specificity – 87.5% (Zhou et al, 2007)</a:t>
            </a:r>
            <a:endParaRPr lang="en-US" dirty="0"/>
          </a:p>
        </p:txBody>
      </p:sp>
      <p:pic>
        <p:nvPicPr>
          <p:cNvPr id="3075" name="Picture 3" descr="C:\Users\User\Desktop\VSHC Presentation\Pics\slide_pre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2876550"/>
            <a:ext cx="4352925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VSHC Presentation\Pics\slide_prep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76549"/>
            <a:ext cx="4352925" cy="398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765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322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Colposcopy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pap smears (HGSIL, SCC) are referred for colposcopy</a:t>
            </a:r>
          </a:p>
          <a:p>
            <a:r>
              <a:rPr lang="en-US" dirty="0" smtClean="0"/>
              <a:t>Results followed up (6 weeks) </a:t>
            </a:r>
          </a:p>
          <a:p>
            <a:r>
              <a:rPr lang="en-US" dirty="0" smtClean="0"/>
              <a:t>64 abnormal pap smears referred, 34 defaulters </a:t>
            </a:r>
            <a:endParaRPr lang="en-US" dirty="0"/>
          </a:p>
        </p:txBody>
      </p:sp>
      <p:pic>
        <p:nvPicPr>
          <p:cNvPr id="3076" name="Picture 4" descr="C:\Users\User\Desktop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3200400" cy="344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Colpos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56563"/>
            <a:ext cx="45148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673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User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962400" cy="302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Colposcopy-Procedure-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144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Vaccination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 main types of vaccines available.</a:t>
            </a:r>
          </a:p>
          <a:p>
            <a:r>
              <a:rPr lang="en-US" dirty="0" err="1" smtClean="0"/>
              <a:t>Cervarix</a:t>
            </a:r>
            <a:r>
              <a:rPr lang="en-US" dirty="0" smtClean="0"/>
              <a:t> is used in Fiji</a:t>
            </a:r>
          </a:p>
          <a:p>
            <a:r>
              <a:rPr lang="en-US" dirty="0" smtClean="0"/>
              <a:t>Protects against Types 16 &amp; 18</a:t>
            </a:r>
          </a:p>
          <a:p>
            <a:r>
              <a:rPr lang="en-US" dirty="0" smtClean="0"/>
              <a:t>Given in 3 doses over 6 months to 13-14 year old girls.</a:t>
            </a:r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1028" name="Picture 4" descr="C:\Users\User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3200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55206"/>
            <a:ext cx="4137148" cy="233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92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I</a:t>
            </a:r>
            <a:r>
              <a:rPr lang="en-US" dirty="0" smtClean="0"/>
              <a:t>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cancer of the cervix, which is caused mainly by the Human Papilloma Virus (HPV)</a:t>
            </a:r>
          </a:p>
          <a:p>
            <a:r>
              <a:rPr lang="en-US" dirty="0" smtClean="0"/>
              <a:t>70% of cervical cancers and precancerous cervical lesions are caused by Types 16, 18.</a:t>
            </a:r>
          </a:p>
          <a:p>
            <a:r>
              <a:rPr lang="en-US" dirty="0" smtClean="0"/>
              <a:t>Most common type is Squamous Cell Carcinoma (SCC)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2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Education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outreach conducted by VSHC, it was shown that:</a:t>
            </a:r>
          </a:p>
          <a:p>
            <a:pPr marL="285750" indent="-285750">
              <a:buFontTx/>
              <a:buChar char="-"/>
            </a:pPr>
            <a:r>
              <a:rPr lang="en-US" dirty="0"/>
              <a:t>40.3% of rural women and girls were not aware of the pap smear test</a:t>
            </a:r>
          </a:p>
          <a:p>
            <a:pPr marL="285750" indent="-285750">
              <a:buFontTx/>
              <a:buChar char="-"/>
            </a:pPr>
            <a:r>
              <a:rPr lang="en-US" dirty="0"/>
              <a:t>68.31% were not aware/had no knowledge on the frequency of the pap smear test. (VSHC, 2014)</a:t>
            </a:r>
          </a:p>
          <a:p>
            <a:pPr marL="11430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2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47% of CHW had no knowledge of cervical cancer prior to education, with 6% fair knowledge and 22% had good knowledge</a:t>
            </a:r>
          </a:p>
          <a:p>
            <a:r>
              <a:rPr lang="en-US" dirty="0" smtClean="0"/>
              <a:t>52% of the CHW group having no knowledge and 44% had good knowledge of the risk factors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		(VSHC, 2014)</a:t>
            </a:r>
          </a:p>
        </p:txBody>
      </p:sp>
    </p:spTree>
    <p:extLst>
      <p:ext uri="{BB962C8B-B14F-4D97-AF65-F5344CB8AC3E}">
        <p14:creationId xmlns:p14="http://schemas.microsoft.com/office/powerpoint/2010/main" xmlns="" val="6473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showed excellent knowledge of cervical cancer (63.46%)</a:t>
            </a:r>
          </a:p>
          <a:p>
            <a:r>
              <a:rPr lang="en-US" dirty="0" smtClean="0"/>
              <a:t>Good knowledge on risk factors (42%)</a:t>
            </a:r>
          </a:p>
          <a:p>
            <a:r>
              <a:rPr lang="en-US" dirty="0" smtClean="0"/>
              <a:t>Good knowledge on prevention (48.15%)</a:t>
            </a:r>
            <a:br>
              <a:rPr lang="en-US" dirty="0" smtClean="0"/>
            </a:br>
            <a:r>
              <a:rPr lang="en-US" dirty="0" smtClean="0"/>
              <a:t>						(VSHC,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433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Challenges: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3 delays:</a:t>
            </a:r>
            <a:br>
              <a:rPr lang="en-US" dirty="0" smtClean="0"/>
            </a:br>
            <a:r>
              <a:rPr lang="en-US" dirty="0" smtClean="0"/>
              <a:t>- Delay to seek care</a:t>
            </a:r>
            <a:br>
              <a:rPr lang="en-US" dirty="0" smtClean="0"/>
            </a:br>
            <a:r>
              <a:rPr lang="en-US" dirty="0" smtClean="0"/>
              <a:t>- Delay to reach proper medical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Delay in accessing quality health care 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(lwhp.sogc.org, 2015)</a:t>
            </a:r>
          </a:p>
        </p:txBody>
      </p:sp>
    </p:spTree>
    <p:extLst>
      <p:ext uri="{BB962C8B-B14F-4D97-AF65-F5344CB8AC3E}">
        <p14:creationId xmlns:p14="http://schemas.microsoft.com/office/powerpoint/2010/main" xmlns="" val="25008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Barriers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education/awareness</a:t>
            </a:r>
          </a:p>
          <a:p>
            <a:r>
              <a:rPr lang="en-US" dirty="0"/>
              <a:t>Low education level</a:t>
            </a:r>
          </a:p>
          <a:p>
            <a:r>
              <a:rPr lang="en-US" dirty="0"/>
              <a:t>Lack of </a:t>
            </a:r>
            <a:r>
              <a:rPr lang="en-US" dirty="0" smtClean="0"/>
              <a:t>access to medical services</a:t>
            </a:r>
          </a:p>
          <a:p>
            <a:r>
              <a:rPr lang="en-US" dirty="0" smtClean="0"/>
              <a:t>Fear of test/results</a:t>
            </a:r>
          </a:p>
          <a:p>
            <a:r>
              <a:rPr lang="en-US" dirty="0" smtClean="0"/>
              <a:t>Shy</a:t>
            </a:r>
          </a:p>
          <a:p>
            <a:r>
              <a:rPr lang="en-US" dirty="0" smtClean="0"/>
              <a:t>No symptoms</a:t>
            </a:r>
          </a:p>
          <a:p>
            <a:r>
              <a:rPr lang="en-US" dirty="0"/>
              <a:t>Not at </a:t>
            </a:r>
            <a:r>
              <a:rPr lang="en-US" dirty="0" smtClean="0"/>
              <a:t>risk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(Allen,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395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Can We Do?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</a:t>
            </a:r>
            <a:r>
              <a:rPr lang="en-US" dirty="0"/>
              <a:t>h</a:t>
            </a:r>
            <a:r>
              <a:rPr lang="en-US" dirty="0" smtClean="0"/>
              <a:t>ealthy </a:t>
            </a:r>
            <a:r>
              <a:rPr lang="en-US" dirty="0"/>
              <a:t>p</a:t>
            </a:r>
            <a:r>
              <a:rPr lang="en-US" dirty="0" smtClean="0"/>
              <a:t>ublic policy</a:t>
            </a:r>
          </a:p>
          <a:p>
            <a:r>
              <a:rPr lang="en-US" dirty="0" smtClean="0"/>
              <a:t>Create a supportive environment</a:t>
            </a:r>
          </a:p>
          <a:p>
            <a:r>
              <a:rPr lang="en-US" dirty="0" smtClean="0"/>
              <a:t>Strengthen community action</a:t>
            </a:r>
          </a:p>
          <a:p>
            <a:r>
              <a:rPr lang="en-US" dirty="0" smtClean="0"/>
              <a:t>Develop personal skills</a:t>
            </a:r>
          </a:p>
          <a:p>
            <a:r>
              <a:rPr lang="en-US" dirty="0" smtClean="0"/>
              <a:t>Reorient health services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(Ottawa Charter, 1986)</a:t>
            </a:r>
            <a:endParaRPr lang="en-US" dirty="0"/>
          </a:p>
        </p:txBody>
      </p:sp>
      <p:pic>
        <p:nvPicPr>
          <p:cNvPr id="1026" name="Picture 2" descr="C:\Users\Use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3886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1481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Sundsvaal</a:t>
            </a:r>
            <a:r>
              <a:rPr lang="en-US" dirty="0" smtClean="0"/>
              <a:t> Statement (1991)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Dimensions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– taboos</a:t>
            </a:r>
            <a:br>
              <a:rPr lang="en-US" dirty="0" smtClean="0"/>
            </a:br>
            <a:r>
              <a:rPr lang="en-US" dirty="0" smtClean="0"/>
              <a:t>Political – guarantee commitment to human rights</a:t>
            </a:r>
            <a:br>
              <a:rPr lang="en-US" dirty="0" smtClean="0"/>
            </a:br>
            <a:r>
              <a:rPr lang="en-US" dirty="0" smtClean="0"/>
              <a:t>Economic – redirecting resources to health/SRH</a:t>
            </a:r>
            <a:br>
              <a:rPr lang="en-US" dirty="0" smtClean="0"/>
            </a:br>
            <a:r>
              <a:rPr lang="en-US" dirty="0" smtClean="0"/>
              <a:t>Skills of Women – advocacy and participation in health promotion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b="1" u="sng" dirty="0" smtClean="0"/>
              <a:t>Strategies: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Strengthen advocacy – women’s groups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Enable communities/Individuals– education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489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362200"/>
            <a:ext cx="34290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2527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Allen, K. (2010). </a:t>
            </a:r>
            <a:r>
              <a:rPr lang="en-US" i="1" dirty="0" smtClean="0"/>
              <a:t>Barriers and Facilitators to Cervical Cancer Screening in Developing Countries, </a:t>
            </a:r>
            <a:r>
              <a:rPr lang="en-US" dirty="0" smtClean="0"/>
              <a:t>pp. 19-21</a:t>
            </a:r>
          </a:p>
          <a:p>
            <a:r>
              <a:rPr lang="en-US" dirty="0" smtClean="0"/>
              <a:t>Chen</a:t>
            </a:r>
            <a:r>
              <a:rPr lang="en-US" dirty="0"/>
              <a:t>, H., </a:t>
            </a:r>
            <a:r>
              <a:rPr lang="en-US" dirty="0" err="1"/>
              <a:t>Shu</a:t>
            </a:r>
            <a:r>
              <a:rPr lang="en-US" dirty="0"/>
              <a:t>, H., Chang, Z., Wang, Z., Yao, H., Zhu, H., Lu, T., Ma, Q. and Yang, B. (2012). </a:t>
            </a:r>
            <a:r>
              <a:rPr lang="en-US" i="1" dirty="0"/>
              <a:t>Asian Pacific Journal of Cancer Prevention</a:t>
            </a:r>
            <a:r>
              <a:rPr lang="en-US" dirty="0"/>
              <a:t>, 13(4), pp.1651-1655</a:t>
            </a:r>
            <a:r>
              <a:rPr lang="en-US" dirty="0" smtClean="0"/>
              <a:t>.</a:t>
            </a:r>
          </a:p>
          <a:p>
            <a:r>
              <a:rPr lang="en-US" dirty="0" smtClean="0"/>
              <a:t>ICO Information </a:t>
            </a:r>
            <a:r>
              <a:rPr lang="en-US" dirty="0" err="1" smtClean="0"/>
              <a:t>Centeron</a:t>
            </a:r>
            <a:r>
              <a:rPr lang="en-US" dirty="0" smtClean="0"/>
              <a:t> HPV and Cancer, </a:t>
            </a:r>
            <a:r>
              <a:rPr lang="en-US" i="1" dirty="0" smtClean="0"/>
              <a:t>HPV and related cancers, Fact Sheet 2014.</a:t>
            </a:r>
            <a:endParaRPr lang="en-US" dirty="0" smtClean="0"/>
          </a:p>
          <a:p>
            <a:r>
              <a:rPr lang="en-US" dirty="0"/>
              <a:t>Iwhp.sogc.org, (2015). </a:t>
            </a:r>
            <a:r>
              <a:rPr lang="en-US" i="1" dirty="0"/>
              <a:t>The Three Delays - International Women's Health Program</a:t>
            </a:r>
            <a:r>
              <a:rPr lang="en-US" dirty="0"/>
              <a:t>. [online] Available at: http://iwhp.sogc.org/index.php?page=the-three-delays&amp;hl=en_US [Accessed 9 Apr. </a:t>
            </a:r>
            <a:r>
              <a:rPr lang="en-US" dirty="0" smtClean="0"/>
              <a:t>2015].</a:t>
            </a:r>
          </a:p>
          <a:p>
            <a:r>
              <a:rPr lang="en-US" dirty="0"/>
              <a:t>Naidu, S., </a:t>
            </a:r>
            <a:r>
              <a:rPr lang="en-US" dirty="0" err="1"/>
              <a:t>Rajat</a:t>
            </a:r>
            <a:r>
              <a:rPr lang="en-US" dirty="0"/>
              <a:t>, G., et al (2014). </a:t>
            </a:r>
            <a:r>
              <a:rPr lang="en-US" i="1" dirty="0"/>
              <a:t>Empowerment of Rural Women &amp; Girls in Reproductive Health – A VSHC Human Rights Project, </a:t>
            </a:r>
            <a:r>
              <a:rPr lang="en-US" dirty="0"/>
              <a:t>pp. 33-58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3472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Ottawa Charter, 1986.</a:t>
            </a:r>
          </a:p>
          <a:p>
            <a:r>
              <a:rPr lang="en-US" dirty="0" smtClean="0"/>
              <a:t>Roberts</a:t>
            </a:r>
            <a:r>
              <a:rPr lang="en-US" dirty="0"/>
              <a:t>, J., Gurley, A., </a:t>
            </a:r>
            <a:r>
              <a:rPr lang="en-US" dirty="0" err="1"/>
              <a:t>Thurloe</a:t>
            </a:r>
            <a:r>
              <a:rPr lang="en-US" dirty="0"/>
              <a:t>, J., Bowditch, R. and Laverty, C. (1998). Evaluation of the </a:t>
            </a:r>
            <a:r>
              <a:rPr lang="en-US" dirty="0" err="1"/>
              <a:t>ThinPrep</a:t>
            </a:r>
            <a:r>
              <a:rPr lang="en-US" dirty="0"/>
              <a:t> Pap Test as an Adjunct to the Conventional Pap Smear. </a:t>
            </a:r>
            <a:r>
              <a:rPr lang="en-US" i="1" dirty="0"/>
              <a:t>Obstetrical &amp; Gynecological Survey</a:t>
            </a:r>
            <a:r>
              <a:rPr lang="en-US" dirty="0"/>
              <a:t>, 53(5), pp.280-281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Sundsvaal</a:t>
            </a:r>
            <a:r>
              <a:rPr lang="en-US" dirty="0" smtClean="0"/>
              <a:t> Declaration, 1991.</a:t>
            </a:r>
          </a:p>
          <a:p>
            <a:r>
              <a:rPr lang="en-US" dirty="0"/>
              <a:t>Wu, T. (2008). </a:t>
            </a:r>
            <a:r>
              <a:rPr lang="en-US" dirty="0" err="1"/>
              <a:t>Cervarix&amp;trade</a:t>
            </a:r>
            <a:r>
              <a:rPr lang="en-US" dirty="0"/>
              <a:t>;: a vaccine for the prevention of HPV 16, 18-associated cervical cancer. </a:t>
            </a:r>
            <a:r>
              <a:rPr lang="en-US" i="1" dirty="0"/>
              <a:t>BTT</a:t>
            </a:r>
            <a:r>
              <a:rPr lang="en-US" dirty="0"/>
              <a:t>, p.107.</a:t>
            </a:r>
          </a:p>
          <a:p>
            <a:r>
              <a:rPr lang="en-US" dirty="0"/>
              <a:t>Zhou, J., </a:t>
            </a:r>
            <a:r>
              <a:rPr lang="en-US" dirty="0" err="1"/>
              <a:t>Tomashefski</a:t>
            </a:r>
            <a:r>
              <a:rPr lang="en-US" dirty="0"/>
              <a:t> Jr., J. and </a:t>
            </a:r>
            <a:r>
              <a:rPr lang="en-US" dirty="0" err="1"/>
              <a:t>Khiyami</a:t>
            </a:r>
            <a:r>
              <a:rPr lang="en-US" dirty="0"/>
              <a:t>, A. (2007). Diagnostic Value of the Thin-Layer, Liquid-Based Pap Test in Endometrial Cancer. </a:t>
            </a:r>
            <a:r>
              <a:rPr lang="en-US" i="1" dirty="0" err="1"/>
              <a:t>Acta</a:t>
            </a:r>
            <a:r>
              <a:rPr lang="en-US" i="1" dirty="0"/>
              <a:t> </a:t>
            </a:r>
            <a:r>
              <a:rPr lang="en-US" i="1" dirty="0" err="1"/>
              <a:t>Cytologica</a:t>
            </a:r>
            <a:r>
              <a:rPr lang="en-US" dirty="0"/>
              <a:t>, 51(5), pp.735-741.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07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Global View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287721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the second most common type of </a:t>
            </a:r>
            <a:r>
              <a:rPr lang="en-US" dirty="0" smtClean="0"/>
              <a:t>cancer </a:t>
            </a:r>
            <a:r>
              <a:rPr lang="en-US" dirty="0"/>
              <a:t>faced by </a:t>
            </a:r>
            <a:r>
              <a:rPr lang="en-US" dirty="0" smtClean="0"/>
              <a:t>women in less developed countries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common type of cancer in women worldwide</a:t>
            </a:r>
          </a:p>
          <a:p>
            <a:r>
              <a:rPr lang="en-US" dirty="0" smtClean="0"/>
              <a:t>In 2012, there were 445,000 new cases detected in less developed countries (84%)</a:t>
            </a:r>
          </a:p>
          <a:p>
            <a:r>
              <a:rPr lang="en-US" dirty="0" smtClean="0"/>
              <a:t>270,000 deaths due to Cervical Cancer, 85% were in developing or less developed countries.</a:t>
            </a:r>
            <a:br>
              <a:rPr lang="en-US" dirty="0" smtClean="0"/>
            </a:br>
            <a:r>
              <a:rPr lang="en-US" dirty="0" smtClean="0"/>
              <a:t>				(WHO Fact Sheet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4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Local </a:t>
            </a:r>
            <a:r>
              <a:rPr lang="en-US" sz="6000" b="1" dirty="0" smtClean="0"/>
              <a:t>Statistics: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5580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5200" y="22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MoH</a:t>
            </a:r>
            <a:r>
              <a:rPr lang="en-US" b="1" dirty="0" smtClean="0"/>
              <a:t> Annual Report - 2011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110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000" y="23552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MoH</a:t>
            </a:r>
            <a:r>
              <a:rPr lang="en-US" b="1" dirty="0" smtClean="0"/>
              <a:t> Annual Report 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940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MoH</a:t>
            </a:r>
            <a:r>
              <a:rPr lang="en-US" b="1" dirty="0" smtClean="0"/>
              <a:t> Annual Report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67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309,334 </a:t>
            </a:r>
            <a:r>
              <a:rPr lang="en-US" dirty="0"/>
              <a:t>women are at risk</a:t>
            </a:r>
          </a:p>
          <a:p>
            <a:r>
              <a:rPr lang="en-US" dirty="0"/>
              <a:t>161 women contract it every year</a:t>
            </a:r>
          </a:p>
          <a:p>
            <a:r>
              <a:rPr lang="en-US" dirty="0"/>
              <a:t>84 women die from cervical </a:t>
            </a:r>
            <a:r>
              <a:rPr lang="en-US" dirty="0" smtClean="0"/>
              <a:t>contract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1148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		(ICO, 2014)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113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1650</TotalTime>
  <Words>909</Words>
  <Application>Microsoft Office PowerPoint</Application>
  <PresentationFormat>On-screen Show (4:3)</PresentationFormat>
  <Paragraphs>106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Cervical Cancer</vt:lpstr>
      <vt:lpstr>What Is It?</vt:lpstr>
      <vt:lpstr>Slide 3</vt:lpstr>
      <vt:lpstr>Slide 4</vt:lpstr>
      <vt:lpstr>Slide 5</vt:lpstr>
      <vt:lpstr>Slide 6</vt:lpstr>
      <vt:lpstr>Slide 7</vt:lpstr>
      <vt:lpstr>Slide 8</vt:lpstr>
      <vt:lpstr>Slide 9</vt:lpstr>
      <vt:lpstr>ICPD </vt:lpstr>
      <vt:lpstr>Jakarta Declaration</vt:lpstr>
      <vt:lpstr>Yanuca Declaration (1995)</vt:lpstr>
      <vt:lpstr>Slide 13</vt:lpstr>
      <vt:lpstr>Pap Smears</vt:lpstr>
      <vt:lpstr>Slide 15</vt:lpstr>
      <vt:lpstr>Slide 16</vt:lpstr>
      <vt:lpstr>Colposcopy</vt:lpstr>
      <vt:lpstr>Slide 18</vt:lpstr>
      <vt:lpstr>Vaccination</vt:lpstr>
      <vt:lpstr>Education</vt:lpstr>
      <vt:lpstr>Slide 21</vt:lpstr>
      <vt:lpstr>Slide 22</vt:lpstr>
      <vt:lpstr>Challenges:</vt:lpstr>
      <vt:lpstr>Barriers</vt:lpstr>
      <vt:lpstr>What Can We Do?</vt:lpstr>
      <vt:lpstr>Sundsvaal Statement (1991) </vt:lpstr>
      <vt:lpstr>THANK YOU</vt:lpstr>
      <vt:lpstr>References:</vt:lpstr>
      <vt:lpstr>Slide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Cervical Cancer</dc:title>
  <dc:creator>User</dc:creator>
  <cp:lastModifiedBy>user</cp:lastModifiedBy>
  <cp:revision>63</cp:revision>
  <dcterms:created xsi:type="dcterms:W3CDTF">2015-04-07T06:02:50Z</dcterms:created>
  <dcterms:modified xsi:type="dcterms:W3CDTF">2015-04-16T20:43:42Z</dcterms:modified>
</cp:coreProperties>
</file>