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4" r:id="rId15"/>
    <p:sldId id="280" r:id="rId16"/>
    <p:sldId id="281" r:id="rId17"/>
    <p:sldId id="264" r:id="rId18"/>
    <p:sldId id="271" r:id="rId19"/>
    <p:sldId id="273" r:id="rId20"/>
    <p:sldId id="275" r:id="rId21"/>
    <p:sldId id="278" r:id="rId22"/>
    <p:sldId id="270" r:id="rId23"/>
    <p:sldId id="272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2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Incidence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Chlamydia</c:v>
                </c:pt>
                <c:pt idx="1">
                  <c:v>Gonorrhoea</c:v>
                </c:pt>
                <c:pt idx="2">
                  <c:v>Syphillis</c:v>
                </c:pt>
                <c:pt idx="3">
                  <c:v>Trichomoniasis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42</c:v>
                </c:pt>
                <c:pt idx="2">
                  <c:v>0.5</c:v>
                </c:pt>
                <c:pt idx="3">
                  <c:v>45.7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Prevalence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Chlamydia</c:v>
                </c:pt>
                <c:pt idx="1">
                  <c:v>Gonorrhoea</c:v>
                </c:pt>
                <c:pt idx="2">
                  <c:v>Syphillis</c:v>
                </c:pt>
                <c:pt idx="3">
                  <c:v>Trichomoniasis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37.800000000000004</c:v>
                </c:pt>
                <c:pt idx="1">
                  <c:v>13.3</c:v>
                </c:pt>
                <c:pt idx="2">
                  <c:v>1.2</c:v>
                </c:pt>
                <c:pt idx="3">
                  <c:v>30.1</c:v>
                </c:pt>
              </c:numCache>
            </c:numRef>
          </c:val>
        </c:ser>
        <c:axId val="92208512"/>
        <c:axId val="93848704"/>
      </c:barChart>
      <c:catAx>
        <c:axId val="922085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848704"/>
        <c:crosses val="autoZero"/>
        <c:auto val="1"/>
        <c:lblAlgn val="ctr"/>
        <c:lblOffset val="100"/>
      </c:catAx>
      <c:valAx>
        <c:axId val="93848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22085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Gonorrhoea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1181</c:v>
                </c:pt>
                <c:pt idx="1">
                  <c:v>1198</c:v>
                </c:pt>
                <c:pt idx="2">
                  <c:v>971</c:v>
                </c:pt>
                <c:pt idx="3">
                  <c:v>775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Syphillis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683</c:v>
                </c:pt>
                <c:pt idx="1">
                  <c:v>587</c:v>
                </c:pt>
                <c:pt idx="2">
                  <c:v>723</c:v>
                </c:pt>
                <c:pt idx="3">
                  <c:v>600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Incidence Gonorrhoea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132.4</c:v>
                </c:pt>
                <c:pt idx="1">
                  <c:v>133.1</c:v>
                </c:pt>
                <c:pt idx="2">
                  <c:v>108</c:v>
                </c:pt>
                <c:pt idx="3">
                  <c:v>84.8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Incidence Syphillis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76.5</c:v>
                </c:pt>
                <c:pt idx="1">
                  <c:v>65.2</c:v>
                </c:pt>
                <c:pt idx="2">
                  <c:v>80.400000000000006</c:v>
                </c:pt>
                <c:pt idx="3">
                  <c:v>65.599999999999994</c:v>
                </c:pt>
              </c:numCache>
            </c:numRef>
          </c:val>
        </c:ser>
        <c:marker val="1"/>
        <c:axId val="91384832"/>
        <c:axId val="91390720"/>
      </c:lineChart>
      <c:catAx>
        <c:axId val="91384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1390720"/>
        <c:crosses val="autoZero"/>
        <c:auto val="1"/>
        <c:lblAlgn val="ctr"/>
        <c:lblOffset val="100"/>
      </c:catAx>
      <c:valAx>
        <c:axId val="91390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1384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53</c:v>
                </c:pt>
                <c:pt idx="2">
                  <c:v>62</c:v>
                </c:pt>
                <c:pt idx="3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Incidence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3.7</c:v>
                </c:pt>
                <c:pt idx="1">
                  <c:v>5.9</c:v>
                </c:pt>
                <c:pt idx="2">
                  <c:v>6.9</c:v>
                </c:pt>
                <c:pt idx="3">
                  <c:v>2.8</c:v>
                </c:pt>
              </c:numCache>
            </c:numRef>
          </c:val>
        </c:ser>
        <c:marker val="1"/>
        <c:axId val="93901952"/>
        <c:axId val="93903488"/>
      </c:lineChart>
      <c:catAx>
        <c:axId val="93901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903488"/>
        <c:crosses val="autoZero"/>
        <c:auto val="1"/>
        <c:lblAlgn val="ctr"/>
        <c:lblOffset val="100"/>
      </c:catAx>
      <c:valAx>
        <c:axId val="9390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390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Under 5 Mortality Rate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17.7</c:v>
                </c:pt>
                <c:pt idx="1">
                  <c:v>20.95</c:v>
                </c:pt>
                <c:pt idx="2">
                  <c:v>20.959999999999987</c:v>
                </c:pt>
                <c:pt idx="3">
                  <c:v>17.5</c:v>
                </c:pt>
              </c:numCache>
            </c:numRef>
          </c:val>
        </c:ser>
        <c:marker val="1"/>
        <c:axId val="95865472"/>
        <c:axId val="95871360"/>
      </c:lineChart>
      <c:catAx>
        <c:axId val="95865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5871360"/>
        <c:crosses val="autoZero"/>
        <c:auto val="1"/>
        <c:lblAlgn val="ctr"/>
        <c:lblOffset val="100"/>
      </c:catAx>
      <c:valAx>
        <c:axId val="95871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5865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2841907261592304"/>
          <c:y val="0.15247615006208071"/>
          <c:w val="0.74102537182852179"/>
          <c:h val="0.68964181872475561"/>
        </c:manualLayout>
      </c:layout>
      <c:lineChart>
        <c:grouping val="standard"/>
        <c:ser>
          <c:idx val="0"/>
          <c:order val="0"/>
          <c:marker>
            <c:spPr>
              <a:solidFill>
                <a:schemeClr val="accent2"/>
              </a:solidFill>
            </c:spPr>
          </c:marker>
          <c:dLbls>
            <c:showVal val="1"/>
          </c:dLbls>
          <c:val>
            <c:numRef>
              <c:f>Sheet1!$B$2:$B$5</c:f>
              <c:numCache>
                <c:formatCode>0.00%</c:formatCode>
                <c:ptCount val="4"/>
                <c:pt idx="0">
                  <c:v>0.30170000000000002</c:v>
                </c:pt>
                <c:pt idx="1">
                  <c:v>0.36499999999999999</c:v>
                </c:pt>
                <c:pt idx="2">
                  <c:v>0.443</c:v>
                </c:pt>
                <c:pt idx="3">
                  <c:v>0.38400000000000001</c:v>
                </c:pt>
              </c:numCache>
            </c:numRef>
          </c:val>
        </c:ser>
        <c:marker val="1"/>
        <c:axId val="43705856"/>
        <c:axId val="43707392"/>
      </c:lineChart>
      <c:catAx>
        <c:axId val="43705856"/>
        <c:scaling>
          <c:orientation val="minMax"/>
        </c:scaling>
        <c:delete val="1"/>
        <c:axPos val="b"/>
        <c:tickLblPos val="nextTo"/>
        <c:crossAx val="43707392"/>
        <c:crosses val="autoZero"/>
        <c:auto val="1"/>
        <c:lblAlgn val="ctr"/>
        <c:lblOffset val="100"/>
      </c:catAx>
      <c:valAx>
        <c:axId val="43707392"/>
        <c:scaling>
          <c:orientation val="minMax"/>
        </c:scaling>
        <c:axPos val="l"/>
        <c:majorGridlines/>
        <c:numFmt formatCode="0.00%" sourceLinked="1"/>
        <c:tickLblPos val="nextTo"/>
        <c:crossAx val="43705856"/>
        <c:crosses val="autoZero"/>
        <c:crossBetween val="between"/>
      </c:valAx>
      <c:spPr>
        <a:noFill/>
      </c:spPr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0.2125</cdr:x>
      <cdr:y>0.89931</cdr:y>
    </cdr:from>
    <cdr:to>
      <cdr:x>0.9875</cdr:x>
      <cdr:y>0.99306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2466975"/>
          <a:ext cx="35433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         </a:t>
          </a:r>
          <a:r>
            <a:rPr lang="en-US" sz="1100" b="1" dirty="0" smtClean="0"/>
            <a:t>      2010                     </a:t>
          </a:r>
          <a:r>
            <a:rPr lang="en-US" sz="1100" b="1" dirty="0"/>
            <a:t>2011                       2012             2013</a:t>
          </a:r>
        </a:p>
      </cdr:txBody>
    </cdr:sp>
  </cdr:relSizeAnchor>
  <cdr:relSizeAnchor xmlns:cdr="http://schemas.openxmlformats.org/drawingml/2006/chartDrawing">
    <cdr:from>
      <cdr:x>0.02917</cdr:x>
      <cdr:y>0.20486</cdr:y>
    </cdr:from>
    <cdr:to>
      <cdr:x>0.09792</cdr:x>
      <cdr:y>0.75347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50" y="561975"/>
          <a:ext cx="314325" cy="1504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 anchor="t" anchorCtr="1"/>
        <a:lstStyle xmlns:a="http://schemas.openxmlformats.org/drawingml/2006/main"/>
        <a:p xmlns:a="http://schemas.openxmlformats.org/drawingml/2006/main">
          <a:r>
            <a:rPr lang="en-US" sz="1400" b="1" dirty="0" smtClean="0"/>
            <a:t>Percentage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0.46042</cdr:x>
      <cdr:y>0.10479</cdr:y>
    </cdr:from>
    <cdr:to>
      <cdr:x>0.66042</cdr:x>
      <cdr:y>0.39222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05025" y="3333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0.2875</cdr:x>
      <cdr:y>0.02695</cdr:y>
    </cdr:from>
    <cdr:to>
      <cdr:x>0.89167</cdr:x>
      <cdr:y>0.13473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14450" y="85725"/>
          <a:ext cx="276225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u="sng" dirty="0"/>
            <a:t>Contraceptive </a:t>
          </a:r>
          <a:r>
            <a:rPr lang="en-US" sz="1600" b="1" u="sng" dirty="0" smtClean="0"/>
            <a:t>Prevalence </a:t>
          </a:r>
          <a:r>
            <a:rPr lang="en-US" sz="1600" b="1" u="sng" dirty="0"/>
            <a:t>Rate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02D1-F249-47FF-961D-90DBA1CA9C6F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2C87D-52D9-432C-8277-75224BB6B8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C87D-52D9-432C-8277-75224BB6B8F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71C66C-FD25-4518-9EFE-D6B59E7059A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F84459-F47A-4993-9F7B-24837A32E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Dexter Chute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Sexually Transmitted Infections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Lower Abdominal Pain</a:t>
            </a:r>
          </a:p>
          <a:p>
            <a:pPr marL="914400" lvl="1" indent="-514350"/>
            <a:r>
              <a:rPr lang="en-US" dirty="0" err="1" smtClean="0"/>
              <a:t>Gonorrhoea</a:t>
            </a:r>
            <a:r>
              <a:rPr lang="en-US" dirty="0" smtClean="0"/>
              <a:t>/Chlamydia -&gt; AAPA</a:t>
            </a:r>
          </a:p>
          <a:p>
            <a:pPr marL="914400" lvl="1" indent="-514350"/>
            <a:r>
              <a:rPr lang="en-US" dirty="0" smtClean="0"/>
              <a:t>Mixed Anaerobes -&gt; </a:t>
            </a:r>
            <a:r>
              <a:rPr lang="en-US" dirty="0" err="1" smtClean="0"/>
              <a:t>Flagyl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Scrotal Swelling -&gt; AAPA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Inguinal Bubo</a:t>
            </a:r>
          </a:p>
          <a:p>
            <a:pPr marL="914400" lvl="1" indent="-514350"/>
            <a:r>
              <a:rPr lang="en-US" dirty="0" err="1" smtClean="0"/>
              <a:t>Chancroid</a:t>
            </a:r>
            <a:r>
              <a:rPr lang="en-US" dirty="0" smtClean="0"/>
              <a:t> -&gt;</a:t>
            </a:r>
          </a:p>
          <a:p>
            <a:pPr marL="914400" lvl="1" indent="-514350"/>
            <a:r>
              <a:rPr lang="en-US" dirty="0" smtClean="0"/>
              <a:t>LGV -&gt;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Neonatal Conjunctivitis</a:t>
            </a:r>
          </a:p>
          <a:p>
            <a:pPr marL="914400" lvl="1" indent="-514350"/>
            <a:r>
              <a:rPr lang="en-US" dirty="0" err="1" smtClean="0"/>
              <a:t>Gonorrhoea</a:t>
            </a:r>
            <a:r>
              <a:rPr lang="en-US" dirty="0" smtClean="0"/>
              <a:t>/Chlamydia -&gt; 1% Tetracycline/Silver Nitrate eye ointment</a:t>
            </a:r>
          </a:p>
          <a:p>
            <a:pPr marL="514350" indent="-514350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</a:t>
            </a:r>
            <a:r>
              <a:rPr lang="en-GB" dirty="0" smtClean="0"/>
              <a:t>Counselling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Importance</a:t>
            </a:r>
          </a:p>
          <a:p>
            <a:pPr lvl="1"/>
            <a:r>
              <a:rPr lang="en-US" dirty="0" smtClean="0"/>
              <a:t>Knowledge of the disease and its natural process helps improve patient compliance</a:t>
            </a:r>
          </a:p>
          <a:p>
            <a:pPr lvl="1"/>
            <a:r>
              <a:rPr lang="en-US" dirty="0" smtClean="0"/>
              <a:t>Preventing </a:t>
            </a:r>
            <a:r>
              <a:rPr lang="en-US" dirty="0" smtClean="0"/>
              <a:t>re-infection </a:t>
            </a:r>
            <a:r>
              <a:rPr lang="en-US" dirty="0" smtClean="0"/>
              <a:t>can be obtained through sustained </a:t>
            </a:r>
            <a:r>
              <a:rPr lang="en-GB" dirty="0" smtClean="0"/>
              <a:t>behaviour</a:t>
            </a:r>
            <a:r>
              <a:rPr lang="en-US" dirty="0" smtClean="0"/>
              <a:t> change</a:t>
            </a:r>
          </a:p>
          <a:p>
            <a:r>
              <a:rPr lang="en-US" b="1" dirty="0" smtClean="0"/>
              <a:t>Education </a:t>
            </a:r>
          </a:p>
          <a:p>
            <a:pPr lvl="1"/>
            <a:r>
              <a:rPr lang="en-US" dirty="0" smtClean="0"/>
              <a:t>The aim is to make the patient better informed so that she/he can make the patient better informed choice of sexual </a:t>
            </a:r>
            <a:r>
              <a:rPr lang="en-GB" dirty="0" smtClean="0"/>
              <a:t>behaviour</a:t>
            </a:r>
            <a:r>
              <a:rPr lang="en-US" dirty="0" smtClean="0"/>
              <a:t> and practices</a:t>
            </a:r>
          </a:p>
          <a:p>
            <a:pPr lvl="1"/>
            <a:r>
              <a:rPr lang="en-US" dirty="0" smtClean="0"/>
              <a:t>The provision of accurate and truthful information so that the person can become more knowledgeable </a:t>
            </a:r>
          </a:p>
          <a:p>
            <a:r>
              <a:rPr lang="en-US" b="1" dirty="0" smtClean="0"/>
              <a:t>Counselling</a:t>
            </a:r>
          </a:p>
          <a:p>
            <a:pPr lvl="1"/>
            <a:r>
              <a:rPr lang="en-US" dirty="0" smtClean="0"/>
              <a:t>Relates more to issues of anxiety and coping with the infection or its consequences, </a:t>
            </a:r>
            <a:r>
              <a:rPr lang="en-US" dirty="0" err="1" smtClean="0"/>
              <a:t>biomedically</a:t>
            </a:r>
            <a:r>
              <a:rPr lang="en-US" dirty="0" smtClean="0"/>
              <a:t> as well as socially</a:t>
            </a:r>
          </a:p>
          <a:p>
            <a:pPr lvl="1"/>
            <a:r>
              <a:rPr lang="en-US" dirty="0" smtClean="0"/>
              <a:t>Requires empathy, genuineness and the absence of any moral or personal </a:t>
            </a:r>
            <a:r>
              <a:rPr lang="en-US" dirty="0" err="1" smtClean="0"/>
              <a:t>judgement</a:t>
            </a:r>
            <a:endParaRPr lang="en-US" dirty="0" smtClean="0"/>
          </a:p>
          <a:p>
            <a:pPr lvl="1"/>
            <a:r>
              <a:rPr lang="en-US" dirty="0" smtClean="0"/>
              <a:t>Equipped with the right knowledge, the client should seek to change behaviour as a result of counselling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HIV counselling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The patient must be </a:t>
            </a:r>
            <a:r>
              <a:rPr lang="en-US" dirty="0" err="1" smtClean="0"/>
              <a:t>counselled</a:t>
            </a:r>
            <a:r>
              <a:rPr lang="en-US" dirty="0" smtClean="0"/>
              <a:t> in such a way that helps them deal with the anxiety of having a life long illness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Proper information should be passed on to the patient to prevent any misunderstanding about the disease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How it is spread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Its effect on the patients well being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The outcome of a HIV infection (AIDS)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The difference between HIV and AIDS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The management of HIV/AIDS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Informing all high risk patients on the importance of knowing the HIV Status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Gaining the patients trust in your confidentiality in order to prevent any stigma</a:t>
            </a:r>
          </a:p>
          <a:p>
            <a:pPr lvl="1">
              <a:buFont typeface="Courier New" pitchFamily="49" charset="0"/>
              <a:buChar char="o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on Prevention – A few tips!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Changing Sexual Behaviour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Changing from high-risk to low-risk behaviours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Reducing the number of sexual partners/rate of change of sexual partners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Condoms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Common and effective way of preventing STI transmission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Must be able to effectively communicate and educate the patient on correct use of a condom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Demonstration of its use where possible (on a model, obviously!)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Sexual Practice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Informing patients that some sexual practices have a higher risk of STI transmission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Anal sex, whether it is man-to-man or man-to-woman, is a high risk sexual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Personal Hygiene and Cultural Practice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Some personal hygiene methods are actually detrimental to health, for example, vaginal douching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An example of good personal hygiene is the direction in which women wipe (front-to-back should be the common practice)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dirty="0" smtClean="0"/>
              <a:t>Washing with soap and water may help prevent </a:t>
            </a:r>
            <a:r>
              <a:rPr lang="en-US" dirty="0" err="1" smtClean="0"/>
              <a:t>colonisation</a:t>
            </a:r>
            <a:r>
              <a:rPr lang="en-US" dirty="0" smtClean="0"/>
              <a:t> with parasites (.</a:t>
            </a:r>
            <a:r>
              <a:rPr lang="en-US" dirty="0" err="1" smtClean="0"/>
              <a:t>eg</a:t>
            </a:r>
            <a:r>
              <a:rPr lang="en-US" dirty="0" smtClean="0"/>
              <a:t>. Pubic lice/scabies)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6000" dirty="0" smtClean="0"/>
              <a:t>Public Health and STI’s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Regional Statistics – WHO 2008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estimated that the incidence of selected curable STI’s within the Western Pacific Region was 128.2 million</a:t>
            </a:r>
          </a:p>
          <a:p>
            <a:pPr lvl="1"/>
            <a:r>
              <a:rPr lang="en-GB" dirty="0" smtClean="0"/>
              <a:t>This figure was calculated from the incidences of 4 selected diseases (40.0 million C. </a:t>
            </a:r>
            <a:r>
              <a:rPr lang="en-GB" dirty="0" err="1" smtClean="0"/>
              <a:t>trachomatis</a:t>
            </a:r>
            <a:r>
              <a:rPr lang="en-GB" dirty="0" smtClean="0"/>
              <a:t>; 42.0 million N. gonorrhoea; 0.5 million </a:t>
            </a:r>
            <a:r>
              <a:rPr lang="en-GB" dirty="0" err="1" smtClean="0"/>
              <a:t>Syphillis</a:t>
            </a:r>
            <a:r>
              <a:rPr lang="en-GB" dirty="0" smtClean="0"/>
              <a:t>; 45.7 million T. </a:t>
            </a:r>
            <a:r>
              <a:rPr lang="en-GB" dirty="0" err="1" smtClean="0"/>
              <a:t>vaginalis</a:t>
            </a:r>
            <a:r>
              <a:rPr lang="en-GB" dirty="0" smtClean="0"/>
              <a:t>)</a:t>
            </a:r>
          </a:p>
          <a:p>
            <a:r>
              <a:rPr lang="en-GB" dirty="0" smtClean="0"/>
              <a:t>It was also estimated that at any point in 2008, 37.8 million people had C. </a:t>
            </a:r>
            <a:r>
              <a:rPr lang="en-GB" dirty="0" err="1" smtClean="0"/>
              <a:t>trachomatis</a:t>
            </a:r>
            <a:r>
              <a:rPr lang="en-GB" dirty="0" smtClean="0"/>
              <a:t>, 13.3 million people had N. gonorrhoea, 1.2 million people had </a:t>
            </a:r>
            <a:r>
              <a:rPr lang="en-GB" dirty="0" err="1" smtClean="0"/>
              <a:t>Syphillis</a:t>
            </a:r>
            <a:r>
              <a:rPr lang="en-GB" dirty="0" smtClean="0"/>
              <a:t> and 30.1 million with T. </a:t>
            </a:r>
            <a:r>
              <a:rPr lang="en-GB" dirty="0" err="1" smtClean="0"/>
              <a:t>vaginalis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Graphical Representation – WHO 2008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Annual Health Report MOH for STI’s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42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616530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Incidence rates per 100,000 population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Annual Health Report MOH for HIV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6" y="1484785"/>
          <a:ext cx="82296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7332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Incidence rate per 100,000 population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STI’s do to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Gonorrhoea and Chlamydia have the tendency to ascend the reproductive tract  (.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Epididymoorchitis</a:t>
            </a:r>
            <a:r>
              <a:rPr lang="en-GB" dirty="0" smtClean="0"/>
              <a:t>/PID/TOA). This leads to further complications as each disease </a:t>
            </a:r>
            <a:r>
              <a:rPr lang="en-GB" smtClean="0"/>
              <a:t>causes damage</a:t>
            </a:r>
            <a:endParaRPr lang="en-GB" dirty="0" smtClean="0"/>
          </a:p>
          <a:p>
            <a:r>
              <a:rPr lang="en-GB" dirty="0" err="1" smtClean="0"/>
              <a:t>Syphillis</a:t>
            </a:r>
            <a:r>
              <a:rPr lang="en-GB" dirty="0" smtClean="0"/>
              <a:t> is relatively asymptomatic (.</a:t>
            </a:r>
            <a:r>
              <a:rPr lang="en-GB" dirty="0" err="1" smtClean="0"/>
              <a:t>ie</a:t>
            </a:r>
            <a:r>
              <a:rPr lang="en-GB" dirty="0" smtClean="0"/>
              <a:t>. Primary – chancre; Secondary – asymptomatic; Tertiary – Neurological)</a:t>
            </a:r>
          </a:p>
          <a:p>
            <a:r>
              <a:rPr lang="en-GB" dirty="0" smtClean="0"/>
              <a:t>HIV drops the white cell count causing patients to develop </a:t>
            </a:r>
            <a:r>
              <a:rPr lang="en-GB" dirty="0" err="1" smtClean="0"/>
              <a:t>immunocompromisation</a:t>
            </a:r>
            <a:endParaRPr lang="en-GB" dirty="0" smtClean="0"/>
          </a:p>
          <a:p>
            <a:r>
              <a:rPr lang="en-GB" dirty="0" smtClean="0"/>
              <a:t>Stigma against STI’s lead to patients who are willing to get tested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Approaches to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Aetiological</a:t>
            </a:r>
            <a:r>
              <a:rPr lang="en-US" dirty="0" smtClean="0"/>
              <a:t>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Clinical Approach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GB" dirty="0" smtClean="0"/>
              <a:t>Because of these complications, other public health issues can arise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MDG 4</a:t>
            </a:r>
          </a:p>
          <a:p>
            <a:pPr marL="914400" lvl="1" indent="-514350"/>
            <a:r>
              <a:rPr lang="en-GB" dirty="0" smtClean="0"/>
              <a:t>Children with HIV are more susceptible to other diseases as well as Failure to Thrive leading to the increase in mortality</a:t>
            </a:r>
          </a:p>
          <a:p>
            <a:pPr marL="914400" lvl="1" indent="-514350"/>
            <a:endParaRPr lang="en-GB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3717032"/>
          <a:ext cx="6096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sz="2000" dirty="0" smtClean="0"/>
              <a:t>MDG 5</a:t>
            </a:r>
          </a:p>
          <a:p>
            <a:pPr marL="914400" lvl="1" indent="-514350"/>
            <a:r>
              <a:rPr lang="en-GB" sz="2000" dirty="0" smtClean="0"/>
              <a:t>If mothers are booked late or are </a:t>
            </a:r>
            <a:r>
              <a:rPr lang="en-GB" sz="2000" dirty="0" smtClean="0"/>
              <a:t>un-booked</a:t>
            </a:r>
            <a:r>
              <a:rPr lang="en-GB" sz="2000" dirty="0" smtClean="0"/>
              <a:t>, the detection of STI’s are significantly reduced during pregnancy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2000" dirty="0" smtClean="0"/>
              <a:t>MDG 6</a:t>
            </a:r>
          </a:p>
          <a:p>
            <a:pPr marL="914400" lvl="1" indent="-514350"/>
            <a:r>
              <a:rPr lang="en-GB" sz="2000" dirty="0" smtClean="0"/>
              <a:t>Because of stigma, there may be many undetected cases of HIV which may lead to an increase in spread of HIV</a:t>
            </a:r>
          </a:p>
          <a:p>
            <a:pPr marL="914400" lvl="1" indent="-514350"/>
            <a:endParaRPr lang="en-GB" dirty="0" smtClean="0"/>
          </a:p>
          <a:p>
            <a:endParaRPr lang="en-GB" b="1" dirty="0" smtClean="0"/>
          </a:p>
          <a:p>
            <a:pPr marL="514350" indent="-514350"/>
            <a:endParaRPr lang="en-GB" dirty="0" smtClean="0"/>
          </a:p>
          <a:p>
            <a:pPr marL="914400" lvl="1" indent="-514350"/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57290" y="2928934"/>
          <a:ext cx="619127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Ottawa Charter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Building a healthy public policy</a:t>
            </a:r>
          </a:p>
          <a:p>
            <a:pPr marL="914400" lvl="1" indent="-514350"/>
            <a:r>
              <a:rPr lang="en-GB" dirty="0" smtClean="0"/>
              <a:t>Policy on </a:t>
            </a:r>
            <a:r>
              <a:rPr lang="en-GB" dirty="0" smtClean="0"/>
              <a:t>Sex Education </a:t>
            </a:r>
            <a:r>
              <a:rPr lang="en-GB" dirty="0" smtClean="0"/>
              <a:t>in schools </a:t>
            </a:r>
          </a:p>
          <a:p>
            <a:pPr marL="914400" lvl="1" indent="-514350"/>
            <a:r>
              <a:rPr lang="en-GB" dirty="0" smtClean="0"/>
              <a:t>Prevention of vertical transmission of HIV</a:t>
            </a:r>
          </a:p>
          <a:p>
            <a:pPr marL="914400" lvl="1" indent="-514350"/>
            <a:r>
              <a:rPr lang="en-GB" dirty="0" smtClean="0"/>
              <a:t>HIV Care and ART Guidelines</a:t>
            </a:r>
          </a:p>
          <a:p>
            <a:pPr marL="914400" lvl="1" indent="-514350"/>
            <a:r>
              <a:rPr lang="en-GB" dirty="0" smtClean="0"/>
              <a:t>HIV Testing and Counselling Policy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Create a supportive environment</a:t>
            </a:r>
          </a:p>
          <a:p>
            <a:pPr marL="914400" lvl="1" indent="-514350"/>
            <a:r>
              <a:rPr lang="en-GB" dirty="0" smtClean="0"/>
              <a:t>Strict confidentiality and privacy</a:t>
            </a:r>
          </a:p>
          <a:p>
            <a:pPr marL="914400" lvl="1" indent="-514350"/>
            <a:r>
              <a:rPr lang="en-GB" dirty="0" smtClean="0"/>
              <a:t>Being supportive and non-judgemental</a:t>
            </a:r>
          </a:p>
          <a:p>
            <a:pPr marL="914400" lvl="1" indent="-51435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Strengthening community action</a:t>
            </a:r>
          </a:p>
          <a:p>
            <a:pPr marL="914400" lvl="1" indent="-514350"/>
            <a:r>
              <a:rPr lang="en-GB" dirty="0" smtClean="0"/>
              <a:t>Encouraging the community to take an active role in bringing down sex as a taboo topic</a:t>
            </a:r>
          </a:p>
          <a:p>
            <a:pPr marL="914400" lvl="1" indent="-514350"/>
            <a:r>
              <a:rPr lang="en-GB" dirty="0" smtClean="0"/>
              <a:t>Encouraging those in the community to  come forth with any reproductive health issues (all the while ensuring strict confidentiality and privacy)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Develop personal skills</a:t>
            </a:r>
          </a:p>
          <a:p>
            <a:pPr marL="914400" lvl="1" indent="-514350"/>
            <a:r>
              <a:rPr lang="en-GB" dirty="0" smtClean="0"/>
              <a:t>Training health workers and affiliates working in close relation to health workers (.</a:t>
            </a:r>
            <a:r>
              <a:rPr lang="en-GB" dirty="0" err="1" smtClean="0"/>
              <a:t>eg</a:t>
            </a:r>
            <a:r>
              <a:rPr lang="en-GB" dirty="0" smtClean="0"/>
              <a:t>. Peer educators, Health educators, etc)</a:t>
            </a:r>
          </a:p>
          <a:p>
            <a:pPr marL="914400" lvl="1" indent="-514350"/>
            <a:r>
              <a:rPr lang="en-GB" dirty="0" smtClean="0"/>
              <a:t>Workshops to improve/update current knowledge of practitioners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Reorient health services</a:t>
            </a:r>
          </a:p>
          <a:p>
            <a:pPr marL="914400" lvl="1" indent="-514350"/>
            <a:r>
              <a:rPr lang="en-GB" dirty="0" smtClean="0"/>
              <a:t>Assess the need for increase in resources to this particular problem (compared to other problems)</a:t>
            </a:r>
          </a:p>
          <a:p>
            <a:pPr marL="914400" lvl="1" indent="-514350"/>
            <a:r>
              <a:rPr lang="en-GB" dirty="0" smtClean="0"/>
              <a:t>Move any available resources over to help alleviate the problem (.</a:t>
            </a:r>
            <a:r>
              <a:rPr lang="en-GB" dirty="0" err="1" smtClean="0"/>
              <a:t>eg</a:t>
            </a:r>
            <a:r>
              <a:rPr lang="en-GB" dirty="0" smtClean="0"/>
              <a:t>. Train more personnel to deal/handle the issue at hand, allocate more of the health budget to the issue)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8000" dirty="0" smtClean="0"/>
              <a:t>Thanks!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Aetiological</a:t>
            </a:r>
            <a:r>
              <a:rPr lang="en-US" dirty="0" smtClean="0"/>
              <a:t> </a:t>
            </a:r>
            <a:r>
              <a:rPr lang="en-US" dirty="0" err="1" smtClean="0"/>
              <a:t>Appraoch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ideal method of diagnosis in a perfect setting</a:t>
            </a:r>
          </a:p>
          <a:p>
            <a:r>
              <a:rPr lang="en-US" dirty="0" smtClean="0"/>
              <a:t>Helps to identify the exact causative organism</a:t>
            </a:r>
          </a:p>
          <a:p>
            <a:r>
              <a:rPr lang="en-US" dirty="0" smtClean="0"/>
              <a:t>Excellent for use in certain circumstances (.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Syphillis</a:t>
            </a:r>
            <a:r>
              <a:rPr lang="en-US" dirty="0" smtClean="0"/>
              <a:t> testing in pregnant women)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90528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Specific treatment does not begin until test results come back</a:t>
            </a:r>
            <a:r>
              <a:rPr lang="en-GB" dirty="0" smtClean="0"/>
              <a:t> (patients may continue spreading the disease during this time and also may not wish to return when results are ready)</a:t>
            </a:r>
          </a:p>
          <a:p>
            <a:r>
              <a:rPr lang="en-US" dirty="0" smtClean="0"/>
              <a:t>Testing facilities are not readily available in all areas</a:t>
            </a:r>
          </a:p>
          <a:p>
            <a:r>
              <a:rPr lang="en-US" dirty="0" smtClean="0"/>
              <a:t>Some organisms are cumbersome to test for given available resources (.</a:t>
            </a:r>
            <a:r>
              <a:rPr lang="en-US" dirty="0" err="1" smtClean="0"/>
              <a:t>eg</a:t>
            </a:r>
            <a:r>
              <a:rPr lang="en-US" dirty="0" smtClean="0"/>
              <a:t>. H. </a:t>
            </a:r>
            <a:r>
              <a:rPr lang="en-US" dirty="0" err="1" smtClean="0"/>
              <a:t>ducreyi</a:t>
            </a:r>
            <a:r>
              <a:rPr lang="en-US" dirty="0" smtClean="0"/>
              <a:t> is difficult to culture; Tests for </a:t>
            </a:r>
            <a:r>
              <a:rPr lang="en-US" dirty="0" err="1" smtClean="0"/>
              <a:t>chlamydia</a:t>
            </a:r>
            <a:r>
              <a:rPr lang="en-US" dirty="0" smtClean="0"/>
              <a:t> is expensive and invasive)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Approach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Excellent approach in areas where lab. Investigations may not be readily available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Some STI’s present with similar symptoms and may lead the clinician to a wrong diagnosis</a:t>
            </a:r>
          </a:p>
          <a:p>
            <a:r>
              <a:rPr lang="en-US" dirty="0" smtClean="0"/>
              <a:t>Depends on clinical experience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Syndromic</a:t>
            </a:r>
            <a:r>
              <a:rPr lang="en-US" dirty="0" smtClean="0"/>
              <a:t> Case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features:</a:t>
            </a:r>
          </a:p>
          <a:p>
            <a:pPr lvl="1"/>
            <a:r>
              <a:rPr lang="en-US" dirty="0" smtClean="0"/>
              <a:t>Problem oriented (it responds to patients symptoms)</a:t>
            </a:r>
          </a:p>
          <a:p>
            <a:pPr lvl="1"/>
            <a:r>
              <a:rPr lang="en-US" dirty="0" smtClean="0"/>
              <a:t>Highly sensitive and does not miss mixed infections</a:t>
            </a:r>
          </a:p>
          <a:p>
            <a:pPr lvl="1"/>
            <a:r>
              <a:rPr lang="en-US" dirty="0" smtClean="0"/>
              <a:t>Treats the patient at the first visit</a:t>
            </a:r>
          </a:p>
          <a:p>
            <a:pPr lvl="1"/>
            <a:r>
              <a:rPr lang="en-US" dirty="0" smtClean="0"/>
              <a:t>Makes STI care more accessible as it can be implemented at the primary health care level</a:t>
            </a:r>
          </a:p>
          <a:p>
            <a:pPr lvl="1"/>
            <a:r>
              <a:rPr lang="en-US" dirty="0" smtClean="0"/>
              <a:t>Uses flowcharts that guide the health worker through logical steps</a:t>
            </a:r>
          </a:p>
          <a:p>
            <a:pPr lvl="1"/>
            <a:r>
              <a:rPr lang="en-US" dirty="0" smtClean="0"/>
              <a:t>Provides opportunity and time for education and counselling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TI Tabl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2700808" y="-531440"/>
            <a:ext cx="14115346" cy="79360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 Flowchart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Choose the appropriate flowchart that relates to the patients presenting complaint.</a:t>
            </a:r>
          </a:p>
          <a:p>
            <a:r>
              <a:rPr lang="en-US" dirty="0" smtClean="0"/>
              <a:t>Follow the flowchart through and manage accordingly</a:t>
            </a:r>
          </a:p>
          <a:p>
            <a:r>
              <a:rPr lang="en-US" dirty="0" smtClean="0"/>
              <a:t>The flowchart is simple enough to follow but this does not justify clinicians avoiding its use.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Physical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Must take into account the individual needs of every patient</a:t>
            </a:r>
          </a:p>
          <a:p>
            <a:pPr marL="514350" indent="-514350"/>
            <a:r>
              <a:rPr lang="en-US" dirty="0" smtClean="0"/>
              <a:t>CONFIDENTIALITY and PRIVACY are KEY!!!!</a:t>
            </a:r>
          </a:p>
          <a:p>
            <a:pPr marL="514350" indent="-514350"/>
            <a:r>
              <a:rPr lang="en-US" dirty="0" smtClean="0"/>
              <a:t>Building rapport:</a:t>
            </a:r>
          </a:p>
          <a:p>
            <a:pPr marL="914400" lvl="1" indent="-514350"/>
            <a:r>
              <a:rPr lang="en-US" dirty="0" smtClean="0"/>
              <a:t>Verbal skills -&gt; how you talk to the patient</a:t>
            </a:r>
          </a:p>
          <a:p>
            <a:pPr marL="914400" lvl="1" indent="-514350"/>
            <a:r>
              <a:rPr lang="en-US" dirty="0" smtClean="0"/>
              <a:t>Non verbal -&gt; how you behave/react to the patient</a:t>
            </a:r>
          </a:p>
          <a:p>
            <a:pPr marL="514350" indent="-514350"/>
            <a:r>
              <a:rPr lang="en-US" dirty="0" smtClean="0"/>
              <a:t>Aims: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an accurate and efficient </a:t>
            </a:r>
            <a:r>
              <a:rPr lang="en-US" dirty="0" err="1" smtClean="0"/>
              <a:t>syndromic</a:t>
            </a:r>
            <a:r>
              <a:rPr lang="en-US" dirty="0" smtClean="0"/>
              <a:t> STI diagnosis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Establish a patients risk of transmitting or contracting STI’s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Find out about partners who may have been infected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Vaginal Discharge</a:t>
            </a:r>
          </a:p>
          <a:p>
            <a:pPr marL="914400" lvl="1" indent="-514350"/>
            <a:r>
              <a:rPr lang="en-US" dirty="0" err="1" smtClean="0"/>
              <a:t>Vaginitis</a:t>
            </a:r>
            <a:r>
              <a:rPr lang="en-US" dirty="0" smtClean="0"/>
              <a:t> -&gt; </a:t>
            </a:r>
            <a:r>
              <a:rPr lang="en-US" dirty="0" err="1" smtClean="0"/>
              <a:t>Flagyl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Cervicitis</a:t>
            </a:r>
            <a:r>
              <a:rPr lang="en-US" dirty="0" smtClean="0"/>
              <a:t> -&gt; AAPA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Urethral Discharge -&gt; AAPA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Genital Ulcer</a:t>
            </a:r>
          </a:p>
          <a:p>
            <a:pPr marL="914400" lvl="1" indent="-514350"/>
            <a:r>
              <a:rPr lang="en-US" dirty="0" err="1" smtClean="0"/>
              <a:t>Syphillis</a:t>
            </a:r>
            <a:r>
              <a:rPr lang="en-US" dirty="0" smtClean="0"/>
              <a:t> -&gt; </a:t>
            </a:r>
            <a:r>
              <a:rPr lang="en-US" dirty="0" err="1" smtClean="0"/>
              <a:t>Benzathene</a:t>
            </a:r>
            <a:r>
              <a:rPr lang="en-US" dirty="0" smtClean="0"/>
              <a:t> Penicillin</a:t>
            </a:r>
          </a:p>
          <a:p>
            <a:pPr marL="914400" lvl="1" indent="-514350"/>
            <a:r>
              <a:rPr lang="en-US" dirty="0" err="1" smtClean="0"/>
              <a:t>Chancroid</a:t>
            </a:r>
            <a:r>
              <a:rPr lang="en-US" dirty="0" smtClean="0"/>
              <a:t> -&gt; </a:t>
            </a:r>
          </a:p>
          <a:p>
            <a:pPr marL="914400" lvl="1" indent="-514350"/>
            <a:r>
              <a:rPr lang="en-US" dirty="0" smtClean="0"/>
              <a:t>Herpes -&gt; </a:t>
            </a:r>
            <a:r>
              <a:rPr lang="en-US" dirty="0" err="1" smtClean="0"/>
              <a:t>Aciclovir</a:t>
            </a: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584</TotalTime>
  <Words>1217</Words>
  <Application>Microsoft Office PowerPoint</Application>
  <PresentationFormat>On-screen Show (4:3)</PresentationFormat>
  <Paragraphs>157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Sexually Transmitted Infections</vt:lpstr>
      <vt:lpstr>Traditional Approaches to Diagnosis</vt:lpstr>
      <vt:lpstr>Aetiological Appraoch</vt:lpstr>
      <vt:lpstr>Clinical Approach</vt:lpstr>
      <vt:lpstr>Syndromic Case Management</vt:lpstr>
      <vt:lpstr>Slide 6</vt:lpstr>
      <vt:lpstr>How to Use a Flowchart</vt:lpstr>
      <vt:lpstr>History and Physical</vt:lpstr>
      <vt:lpstr>Treatment</vt:lpstr>
      <vt:lpstr>Slide 10</vt:lpstr>
      <vt:lpstr>Education and Counselling</vt:lpstr>
      <vt:lpstr>Slide 12</vt:lpstr>
      <vt:lpstr>Education on Prevention – A few tips!</vt:lpstr>
      <vt:lpstr>Slide 14</vt:lpstr>
      <vt:lpstr>Some Regional Statistics – WHO 2008</vt:lpstr>
      <vt:lpstr>Graphical Representation – WHO 2008</vt:lpstr>
      <vt:lpstr>Annual Health Report MOH for STI’s</vt:lpstr>
      <vt:lpstr>Annual Health Report MOH for HIV</vt:lpstr>
      <vt:lpstr>What do STI’s do to us?</vt:lpstr>
      <vt:lpstr>Slide 20</vt:lpstr>
      <vt:lpstr>Slide 21</vt:lpstr>
      <vt:lpstr>Ottawa Charter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Infections</dc:title>
  <dc:creator>Dexter Chute</dc:creator>
  <cp:lastModifiedBy>user</cp:lastModifiedBy>
  <cp:revision>51</cp:revision>
  <dcterms:created xsi:type="dcterms:W3CDTF">2015-04-06T07:26:39Z</dcterms:created>
  <dcterms:modified xsi:type="dcterms:W3CDTF">2015-04-16T20:56:54Z</dcterms:modified>
</cp:coreProperties>
</file>