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57" r:id="rId3"/>
    <p:sldId id="271" r:id="rId4"/>
    <p:sldId id="269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77" r:id="rId13"/>
    <p:sldId id="276" r:id="rId14"/>
    <p:sldId id="266" r:id="rId15"/>
    <p:sldId id="267" r:id="rId16"/>
    <p:sldId id="275" r:id="rId17"/>
    <p:sldId id="273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AAAD7-02F8-4B64-B2A1-F625E29D9BE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54FDA-7DC7-47B9-9C58-46DAB37CC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74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54FDA-7DC7-47B9-9C58-46DAB37CC9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14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78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6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41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23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58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40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13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032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397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3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EECA-C5E1-4BD3-890B-A79EE8E4D68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4070-9A56-451B-B0E8-ECF57AF90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57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nant silloett copy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6014720" cy="5638800"/>
          </a:xfrm>
          <a:prstGeom prst="rect">
            <a:avLst/>
          </a:prstGeom>
        </p:spPr>
      </p:pic>
      <p:pic>
        <p:nvPicPr>
          <p:cNvPr id="7" name="Picture 6" descr="teen pregnancy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4078">
            <a:off x="4966203" y="478172"/>
            <a:ext cx="3460000" cy="54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7000" y="5562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S.R.P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9921886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Strategies to prevent teenage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Programmes to empower girls with knowledge on RH</a:t>
            </a:r>
          </a:p>
          <a:p>
            <a:r>
              <a:rPr lang="en-US" dirty="0" smtClean="0"/>
              <a:t>Making information on contraception more accessible</a:t>
            </a:r>
          </a:p>
          <a:p>
            <a:r>
              <a:rPr lang="en-US" dirty="0" smtClean="0"/>
              <a:t>Address ‘taboos’ regarding the area of sex education and </a:t>
            </a:r>
          </a:p>
          <a:p>
            <a:r>
              <a:rPr lang="en-US" dirty="0"/>
              <a:t>G</a:t>
            </a:r>
            <a:r>
              <a:rPr lang="en-US" dirty="0" smtClean="0"/>
              <a:t>etting parents involved in the education of their children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AU" sz="3000" dirty="0"/>
              <a:t>Abstinence-only education without </a:t>
            </a:r>
            <a:r>
              <a:rPr lang="en-AU" sz="3000" dirty="0" smtClean="0"/>
              <a:t>sex educatio</a:t>
            </a:r>
            <a:r>
              <a:rPr lang="en-AU" sz="3000" dirty="0"/>
              <a:t>n</a:t>
            </a:r>
            <a:r>
              <a:rPr lang="en-AU" sz="3000" dirty="0" smtClean="0"/>
              <a:t> </a:t>
            </a:r>
            <a:r>
              <a:rPr lang="en-AU" sz="3000" dirty="0"/>
              <a:t>does not </a:t>
            </a:r>
            <a:r>
              <a:rPr lang="en-AU" sz="3000" dirty="0" smtClean="0"/>
              <a:t>work (SIECUS)</a:t>
            </a:r>
            <a:endParaRPr lang="en-AU" sz="3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Strategies to address teenage pregnancy and help teenage mothers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Empowering teenage mothers with knowledge regarding their reproductive health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Helping them find ways to support themselves and their child through employment opportunities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Enabling them to return to school or to get a higher education after their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8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8600"/>
            <a:ext cx="8305800" cy="6172200"/>
          </a:xfrm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Millennium Development Goals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7853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Young Mothers Project (VSHC)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Healthy Settings  (Global Strategy for Health for All by 2000)based approach to Health Promotion (Ottawa Charter strategies)</a:t>
            </a:r>
          </a:p>
          <a:p>
            <a:r>
              <a:rPr lang="en-US" dirty="0" smtClean="0"/>
              <a:t>Creating a supportive environment with the focus being on Healthy Settings ( Sundsvall statement of 1997)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Environments influence on health (rapid pop. Growth)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Sustainable development and people being the driving force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54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 of the VSHC Teen Mums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Empower these teenage mothers</a:t>
            </a:r>
          </a:p>
          <a:p>
            <a:r>
              <a:rPr lang="en-US" dirty="0" smtClean="0"/>
              <a:t>Involve their families in their empowerment</a:t>
            </a:r>
          </a:p>
          <a:p>
            <a:r>
              <a:rPr lang="en-US" dirty="0" smtClean="0"/>
              <a:t>Eliminate the stigma</a:t>
            </a:r>
          </a:p>
          <a:p>
            <a:r>
              <a:rPr lang="en-US" dirty="0" smtClean="0"/>
              <a:t>Increase family planning uptake </a:t>
            </a:r>
          </a:p>
          <a:p>
            <a:r>
              <a:rPr lang="en-US" dirty="0" smtClean="0"/>
              <a:t>To be able to replicate this  project in other communities</a:t>
            </a:r>
          </a:p>
          <a:p>
            <a:r>
              <a:rPr lang="en-US" dirty="0" smtClean="0"/>
              <a:t>Engage all relevant stakeholders in addressing issues that these young mothers 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4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Teen Mums Project Outline (VSHC</a:t>
            </a:r>
            <a:r>
              <a:rPr lang="en-US" b="1" dirty="0" smtClean="0"/>
              <a:t>) - 1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Perform a Needs Assessment through the use of a questionnaire</a:t>
            </a:r>
          </a:p>
          <a:p>
            <a:r>
              <a:rPr lang="en-US" dirty="0" smtClean="0"/>
              <a:t>Analyze the findings</a:t>
            </a:r>
          </a:p>
          <a:p>
            <a:r>
              <a:rPr lang="en-US" dirty="0" smtClean="0"/>
              <a:t>Empowerment of young women (strengthen their capacity)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Address RH issues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Changing behavior and attitudes of young mothers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09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Teen Mums Project Outline (VSHC</a:t>
            </a:r>
            <a:r>
              <a:rPr lang="en-US" b="1" dirty="0" smtClean="0"/>
              <a:t>) - 2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skills training</a:t>
            </a:r>
          </a:p>
          <a:p>
            <a:r>
              <a:rPr lang="en-US" dirty="0"/>
              <a:t>Technical training for employment </a:t>
            </a:r>
            <a:r>
              <a:rPr lang="en-US" dirty="0" smtClean="0"/>
              <a:t>opportunities</a:t>
            </a:r>
            <a:endParaRPr lang="en-US" dirty="0"/>
          </a:p>
          <a:p>
            <a:r>
              <a:rPr lang="en-US" dirty="0"/>
              <a:t>Assist in finding employment or to get higher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3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Allen</a:t>
            </a:r>
            <a:r>
              <a:rPr lang="en-US" dirty="0"/>
              <a:t>, Joseph P. et al. 'Preventing Teen Pregnancy And Academic Failure: Experimental Evaluation Of A Developmentally Based Approach'. </a:t>
            </a:r>
            <a:r>
              <a:rPr lang="en-US" i="1" dirty="0"/>
              <a:t>Child Development</a:t>
            </a:r>
            <a:r>
              <a:rPr lang="en-US" dirty="0"/>
              <a:t> 68.4 (1997): 729-742. Web.</a:t>
            </a:r>
          </a:p>
          <a:p>
            <a:r>
              <a:rPr lang="en-US" dirty="0"/>
              <a:t>Farber, Naomi. </a:t>
            </a:r>
            <a:r>
              <a:rPr lang="en-US" i="1" dirty="0"/>
              <a:t>Adolescent Pregnancy</a:t>
            </a:r>
            <a:r>
              <a:rPr lang="en-US" dirty="0"/>
              <a:t>. New York: Springer Pub., 2009. Print.</a:t>
            </a:r>
          </a:p>
          <a:p>
            <a:r>
              <a:rPr lang="en-US" dirty="0" err="1"/>
              <a:t>Quinlivan</a:t>
            </a:r>
            <a:r>
              <a:rPr lang="en-US" dirty="0"/>
              <a:t>, Julie A. et al. 'Impact Of Demographic Factors, Early Family Relationships And Depressive Symptomatology In Teenage Pregnancy'. </a:t>
            </a:r>
            <a:r>
              <a:rPr lang="en-US" i="1" dirty="0" err="1"/>
              <a:t>Aust</a:t>
            </a:r>
            <a:r>
              <a:rPr lang="en-US" i="1" dirty="0"/>
              <a:t> NZ J Psychiatry</a:t>
            </a:r>
            <a:r>
              <a:rPr lang="en-US" dirty="0"/>
              <a:t> 38.4 (2004): 197-203. Web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Regional Framework for RH in the WPR.</a:t>
            </a:r>
          </a:p>
          <a:p>
            <a:r>
              <a:rPr lang="en-US" dirty="0" smtClean="0"/>
              <a:t>Sexuality Information &amp; Education Council of the </a:t>
            </a:r>
            <a:r>
              <a:rPr lang="en-US" dirty="0" err="1" smtClean="0"/>
              <a:t>Uniteed</a:t>
            </a:r>
            <a:r>
              <a:rPr lang="en-US" dirty="0" smtClean="0"/>
              <a:t> States, 2009.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9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971800"/>
            <a:ext cx="5485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6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Key Facts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16 million girls aged 15 – 19yrs and about 1 million girls under 15yrs of age give birth every year</a:t>
            </a:r>
          </a:p>
          <a:p>
            <a:r>
              <a:rPr lang="en-US" dirty="0" smtClean="0"/>
              <a:t>3 million girls aged 15 – 19 undergo unsafe abortions</a:t>
            </a:r>
          </a:p>
          <a:p>
            <a:r>
              <a:rPr lang="en-US" dirty="0" smtClean="0"/>
              <a:t>Prevalent in low and middle income countries</a:t>
            </a:r>
          </a:p>
          <a:p>
            <a:r>
              <a:rPr lang="en-US" dirty="0" smtClean="0"/>
              <a:t>Complications during pregnancy and childbirth are the 2</a:t>
            </a:r>
            <a:r>
              <a:rPr lang="en-US" baseline="30000" dirty="0" smtClean="0"/>
              <a:t>nd</a:t>
            </a:r>
            <a:r>
              <a:rPr lang="en-US" dirty="0" smtClean="0"/>
              <a:t> cause of death for 15 – 19yr old girls globally</a:t>
            </a:r>
          </a:p>
          <a:p>
            <a:pPr marL="0" indent="0" algn="r">
              <a:buNone/>
            </a:pPr>
            <a:r>
              <a:rPr lang="en-US" i="1" dirty="0" smtClean="0"/>
              <a:t>Source: WHO </a:t>
            </a:r>
            <a:r>
              <a:rPr lang="en-US" i="1" dirty="0"/>
              <a:t>F</a:t>
            </a:r>
            <a:r>
              <a:rPr lang="en-US" i="1" dirty="0" smtClean="0"/>
              <a:t>act Sheet 2014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659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Facts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Babies born to adolescent mothers have a higher risk of </a:t>
            </a:r>
            <a:r>
              <a:rPr lang="en-US" dirty="0" smtClean="0"/>
              <a:t>dying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Majority become sexually active before the age of 20 </a:t>
            </a:r>
            <a:r>
              <a:rPr lang="en-US" i="1" dirty="0" smtClean="0"/>
              <a:t>(SIECUS Report)</a:t>
            </a:r>
          </a:p>
          <a:p>
            <a:r>
              <a:rPr lang="en-US" dirty="0" smtClean="0"/>
              <a:t>Situation in Fiji, about 1 in 10 deliveries is to a teenage mother </a:t>
            </a:r>
            <a:r>
              <a:rPr lang="en-US" i="1" dirty="0" smtClean="0"/>
              <a:t>(MOH Report 2011)</a:t>
            </a:r>
          </a:p>
          <a:p>
            <a:r>
              <a:rPr lang="en-US" dirty="0" smtClean="0"/>
              <a:t>Teenage mothers usually being married of early and have their 2</a:t>
            </a:r>
            <a:r>
              <a:rPr lang="en-US" baseline="30000" dirty="0" smtClean="0"/>
              <a:t>nd</a:t>
            </a:r>
            <a:r>
              <a:rPr lang="en-US" dirty="0" smtClean="0"/>
              <a:t> child within 2 years of the first child </a:t>
            </a:r>
            <a:r>
              <a:rPr lang="en-US" i="1" dirty="0" smtClean="0"/>
              <a:t>(Allen et. Al)</a:t>
            </a:r>
          </a:p>
        </p:txBody>
      </p:sp>
    </p:spTree>
    <p:extLst>
      <p:ext uri="{BB962C8B-B14F-4D97-AF65-F5344CB8AC3E}">
        <p14:creationId xmlns:p14="http://schemas.microsoft.com/office/powerpoint/2010/main" xmlns="" val="26643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teenage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Lack of education on safe sex and access to information on contraception</a:t>
            </a:r>
          </a:p>
          <a:p>
            <a:endParaRPr lang="en-US" dirty="0"/>
          </a:p>
          <a:p>
            <a:r>
              <a:rPr lang="en-US" dirty="0" smtClean="0"/>
              <a:t>Poor socioeconomic status</a:t>
            </a:r>
          </a:p>
          <a:p>
            <a:endParaRPr lang="en-US" dirty="0"/>
          </a:p>
          <a:p>
            <a:r>
              <a:rPr lang="en-US" dirty="0" smtClean="0"/>
              <a:t>Peer pressure/risky behavior – experimentation </a:t>
            </a:r>
          </a:p>
          <a:p>
            <a:endParaRPr lang="en-US" dirty="0"/>
          </a:p>
          <a:p>
            <a:r>
              <a:rPr lang="en-US" dirty="0" smtClean="0"/>
              <a:t>Substance abuse (alcohol and drugs)</a:t>
            </a:r>
          </a:p>
          <a:p>
            <a:endParaRPr lang="en-US" dirty="0" smtClean="0"/>
          </a:p>
          <a:p>
            <a:r>
              <a:rPr lang="en-US" dirty="0" smtClean="0"/>
              <a:t>Low self esteem</a:t>
            </a:r>
          </a:p>
          <a:p>
            <a:endParaRPr lang="en-US" dirty="0"/>
          </a:p>
          <a:p>
            <a:r>
              <a:rPr lang="en-US" dirty="0" smtClean="0"/>
              <a:t>Sexual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1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 to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Multidimensional approach: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Individual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Family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Community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Culture/Customs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Breakdown of the risk group: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Teenagers that have not yet fallen pregnant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Teenagers that are young mothers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1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with Teenage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Medical Problems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Socioeconomic Burden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Psychological Burden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01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Medical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STI’s e.g. hepatitis and HIV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Premature delivery and </a:t>
            </a:r>
            <a:r>
              <a:rPr lang="en-US" smtClean="0"/>
              <a:t>Low Birth Weight</a:t>
            </a:r>
            <a:endParaRPr lang="en-US" dirty="0" smtClean="0"/>
          </a:p>
          <a:p>
            <a:r>
              <a:rPr lang="en-US" dirty="0" smtClean="0"/>
              <a:t>Increased need for operative or instrument assisted delivery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teenagers body is simply not ready to accommodate another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87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Socioeconomic Burden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Rejection by family and </a:t>
            </a:r>
            <a:r>
              <a:rPr lang="en-US" dirty="0"/>
              <a:t>community </a:t>
            </a:r>
            <a:r>
              <a:rPr lang="en-US" dirty="0" smtClean="0"/>
              <a:t>(Julie </a:t>
            </a:r>
            <a:r>
              <a:rPr lang="en-US" dirty="0"/>
              <a:t>A. et </a:t>
            </a:r>
            <a:r>
              <a:rPr lang="en-US" dirty="0" smtClean="0"/>
              <a:t>al)</a:t>
            </a:r>
          </a:p>
          <a:p>
            <a:r>
              <a:rPr lang="en-US" dirty="0" smtClean="0"/>
              <a:t>Stigmatization by peers</a:t>
            </a:r>
          </a:p>
          <a:p>
            <a:r>
              <a:rPr lang="en-US" dirty="0" smtClean="0"/>
              <a:t>Dropping out of  school early</a:t>
            </a:r>
          </a:p>
          <a:p>
            <a:r>
              <a:rPr lang="en-US" dirty="0" smtClean="0"/>
              <a:t>Incomplete or poor quality education resulting in</a:t>
            </a:r>
          </a:p>
          <a:p>
            <a:r>
              <a:rPr lang="en-US" dirty="0" smtClean="0"/>
              <a:t>Lack of employment or a low paying job</a:t>
            </a:r>
          </a:p>
          <a:p>
            <a:r>
              <a:rPr lang="en-US" dirty="0" smtClean="0"/>
              <a:t>Poor income resulting in poor housing, poor maternal feeding &amp; malnourishment of child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Psychological Burden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Guilt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Depression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Anger towards self, father of child and sometimes towards baby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Feeling isolated, helpless and disempowered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69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700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Key Facts</vt:lpstr>
      <vt:lpstr>Key Facts (cont’d)</vt:lpstr>
      <vt:lpstr>Causes of teenage pregnancy</vt:lpstr>
      <vt:lpstr>Approach to the Problem</vt:lpstr>
      <vt:lpstr>Issues with Teenage Pregnancy</vt:lpstr>
      <vt:lpstr>Medical Problems</vt:lpstr>
      <vt:lpstr>Socioeconomic Burden</vt:lpstr>
      <vt:lpstr>Psychological Burden</vt:lpstr>
      <vt:lpstr>Strategies to prevent teenage pregnancy</vt:lpstr>
      <vt:lpstr>Strategies to address teenage pregnancy and help teenage mothers</vt:lpstr>
      <vt:lpstr>Slide 12</vt:lpstr>
      <vt:lpstr>Young Mothers Project (VSHC)</vt:lpstr>
      <vt:lpstr>Overview of the VSHC Teen Mums Project</vt:lpstr>
      <vt:lpstr>Teen Mums Project Outline (VSHC) - 1</vt:lpstr>
      <vt:lpstr>Teen Mums Project Outline (VSHC) - 2</vt:lpstr>
      <vt:lpstr>References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Pregnancy</dc:title>
  <dc:creator>HP</dc:creator>
  <cp:lastModifiedBy>user</cp:lastModifiedBy>
  <cp:revision>38</cp:revision>
  <dcterms:created xsi:type="dcterms:W3CDTF">2015-04-06T02:46:02Z</dcterms:created>
  <dcterms:modified xsi:type="dcterms:W3CDTF">2015-04-16T20:57:44Z</dcterms:modified>
</cp:coreProperties>
</file>